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3" r:id="rId4"/>
    <p:sldId id="260" r:id="rId5"/>
    <p:sldId id="258" r:id="rId6"/>
    <p:sldId id="261" r:id="rId7"/>
    <p:sldId id="280" r:id="rId8"/>
    <p:sldId id="262" r:id="rId9"/>
    <p:sldId id="283" r:id="rId10"/>
    <p:sldId id="285" r:id="rId11"/>
    <p:sldId id="282" r:id="rId12"/>
    <p:sldId id="284" r:id="rId13"/>
    <p:sldId id="288" r:id="rId14"/>
    <p:sldId id="28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B824-5D92-4EB0-9B9C-55C4A7D38525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83352-E201-418E-B730-6E182C42E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87A6-0FB7-4866-B54B-4F052FA8700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5639-25F2-4316-89F3-633498BB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19578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5D0DA5"/>
                </a:solidFill>
                <a:latin typeface="Times New Roman" pitchFamily="16" charset="0"/>
                <a:cs typeface="Times New Roman" pitchFamily="16" charset="0"/>
              </a:rPr>
              <a:t>«</a:t>
            </a:r>
            <a:r>
              <a:rPr lang="ru-RU" sz="4000" dirty="0">
                <a:solidFill>
                  <a:srgbClr val="5D0DA5"/>
                </a:solidFill>
                <a:latin typeface="Times New Roman" pitchFamily="16" charset="0"/>
                <a:cs typeface="Times New Roman" pitchFamily="16" charset="0"/>
              </a:rPr>
              <a:t>Формирование элементарных математических представлений с помощью дидактических игр у детей старшего дошкольного возраста».   </a:t>
            </a:r>
            <a:br>
              <a:rPr lang="ru-RU" dirty="0">
                <a:solidFill>
                  <a:srgbClr val="5D0DA5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6400800" cy="648072"/>
          </a:xfrm>
        </p:spPr>
        <p:txBody>
          <a:bodyPr/>
          <a:lstStyle/>
          <a:p>
            <a:r>
              <a:rPr lang="ru-RU" dirty="0"/>
              <a:t>Консультация для родителей</a:t>
            </a:r>
          </a:p>
        </p:txBody>
      </p:sp>
      <p:pic>
        <p:nvPicPr>
          <p:cNvPr id="27650" name="Picture 2" descr="ÐÐ°ÑÐµÐ¼ Ð½ÑÐ¶Ð½Ð° Ð¼Ð°ÑÐµÐ¼Ð°ÑÐ¸ÐºÐ°? ÐÐ»Ñ ÑÐµÐ³Ð¾ Ð¸Ð·ÑÑÐ°ÑÑ, Ð¿Ð¾Ð»ÑÐ·Ð° Ð¾Ñ Ð·Ð°Ð½ÑÑÐ¸Ð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452795" cy="27614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62373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Землянова В.В.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img.labirint.ru/rcimg/f463b1fc6bce946c5febcaa9d3a78729/960x540/comments_pic/0845/02labbop01225975070.jpg?1225975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1916832"/>
            <a:ext cx="4992555" cy="3744416"/>
          </a:xfrm>
          <a:prstGeom prst="rect">
            <a:avLst/>
          </a:prstGeom>
          <a:noFill/>
        </p:spPr>
      </p:pic>
      <p:pic>
        <p:nvPicPr>
          <p:cNvPr id="45062" name="Picture 6" descr="ÐÐ²ÑÐµÐµÐ², ÐÐ²ÑÐµÐµÐ²Ð° - ÐÐ³ÑÐ° &quot;ÐÐ¾Ð¸ Ð¿ÐµÑÐ²ÑÐµ ÑÐ°ÑÑ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457575" cy="2390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Игра «Мои первые часы»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7544" y="3573016"/>
            <a:ext cx="3419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научит определять время по часам.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игры у ребенка формируется умение соотносить свой привычный распорядок дня с показаниями часов, развиваются внимание, мышление и речь.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Ð°ÑÑÐ¾Ð»ÑÐ½Ð°Ñ Ð¸Ð³ÑÐ° Step puzzle ÐÐ³ÑÐ°ÐµÐ¼ Ð¸ ÑÑÐ¸Ð¼ÑÑ Ð¦Ð¸Ñ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374865" cy="2592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21297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dirty="0"/>
            </a:br>
            <a:r>
              <a:rPr lang="ru-RU" dirty="0"/>
              <a:t>В процессе игры у ребенка развиваются внимание, память, логическое мышление, простейшие математические навыки, совершенствуется мелкая моторика руки.</a:t>
            </a:r>
          </a:p>
        </p:txBody>
      </p:sp>
      <p:pic>
        <p:nvPicPr>
          <p:cNvPr id="44036" name="Picture 4" descr="https://cdn-irec.r-99.com/sites/default/files/imagecache/copyright/user-images/813916/7m7LCkFG1RijQiD0zpfDQ.jpg"/>
          <p:cNvPicPr>
            <a:picLocks noChangeAspect="1" noChangeArrowheads="1"/>
          </p:cNvPicPr>
          <p:nvPr/>
        </p:nvPicPr>
        <p:blipFill>
          <a:blip r:embed="rId3" cstate="print"/>
          <a:srcRect l="12193" t="6048" r="16679" b="6257"/>
          <a:stretch>
            <a:fillRect/>
          </a:stretch>
        </p:blipFill>
        <p:spPr bwMode="auto">
          <a:xfrm>
            <a:off x="6444208" y="2564904"/>
            <a:ext cx="2448272" cy="4057136"/>
          </a:xfrm>
          <a:prstGeom prst="rect">
            <a:avLst/>
          </a:prstGeom>
          <a:noFill/>
        </p:spPr>
      </p:pic>
      <p:pic>
        <p:nvPicPr>
          <p:cNvPr id="44038" name="Picture 6" descr="https://cdn-irec.r-99.com/sites/default/files/imagecache/copyright/user-images/813916/T7qQuOXKsKEGsoJmD1MQ.jpg"/>
          <p:cNvPicPr>
            <a:picLocks noChangeAspect="1" noChangeArrowheads="1"/>
          </p:cNvPicPr>
          <p:nvPr/>
        </p:nvPicPr>
        <p:blipFill>
          <a:blip r:embed="rId4" cstate="print"/>
          <a:srcRect l="6250" t="23999" r="12500" b="8954"/>
          <a:stretch>
            <a:fillRect/>
          </a:stretch>
        </p:blipFill>
        <p:spPr bwMode="auto">
          <a:xfrm>
            <a:off x="539552" y="4653136"/>
            <a:ext cx="2808312" cy="18362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217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Игра «Цифры»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196752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Игра знакомит с числами и простейшим арифметическим действием сложением, учит пересчитывать предметы, соотносить </a:t>
            </a:r>
            <a:r>
              <a:rPr lang="ru-RU" dirty="0" err="1"/>
              <a:t>знакосимвольную</a:t>
            </a:r>
            <a:r>
              <a:rPr lang="ru-RU" dirty="0"/>
              <a:t> запись с иллюстрацией, складывать числа в пределах 10.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Ð Ð°Ð·Ð²Ð¸Ð²Ð°ÑÑÐ°Ñ Ð¸Ð³ÑÐ° ÐÑÐ±Ð¸ÐºÐ¸ ÐÐ¸ÐºÐ¸ÑÐ¸Ð½Ð° &quot;Ð¡Ð»Ð¾Ð¶Ð¸ ÑÐ·Ð¾Ñ&quot; ÐÐ¾ÑÐ²ÐµÑ, ÑÑÐµÐ±Ð½Ð¾-Ð¸Ð³ÑÐ¾Ð²Ð¾Ðµ Ð¿Ð¾ÑÐ¾Ð±Ð¸Ðµ Ð¿Ð¾ Ð¼ÐµÑÐ¾Ð´Ð¸ÐºÐµ ÐÐ¸ÐºÐ¸ÑÐ¸Ð½Ð°, ÑÐ¾ #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Ð Ð°Ð·Ð²Ð¸Ð²Ð°ÑÑÐ°Ñ Ð¸Ð³ÑÐ° ÐÑÐ±Ð¸ÐºÐ¸ ÐÐ¸ÐºÐ¸ÑÐ¸Ð½Ð° &quot;Ð¡Ð»Ð¾Ð¶Ð¸ ÑÐ·Ð¾Ñ&quot; ÐÐ¾ÑÐ²ÐµÑ, ÑÑÐµÐ±Ð½Ð¾-Ð¸Ð³ÑÐ¾Ð²Ð¾Ðµ Ð¿Ð¾ÑÐ¾Ð±Ð¸Ðµ Ð¿Ð¾ Ð¼ÐµÑÐ¾Ð´Ð¸ÐºÐµ ÐÐ¸ÐºÐ¸ÑÐ¸Ð½Ð°, ÑÐ¾ #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Ð Ð°Ð·Ð²Ð¸Ð²Ð°ÑÑÐ°Ñ Ð¸Ð³ÑÐ° ÐÑÐ±Ð¸ÐºÐ¸ ÐÐ¸ÐºÐ¸ÑÐ¸Ð½Ð° &quot;Ð¡Ð»Ð¾Ð¶Ð¸ ÑÐ·Ð¾Ñ&quot; ÐÐ¾ÑÐ²ÐµÑ, ÑÑÐµÐ±Ð½Ð¾-Ð¸Ð³ÑÐ¾Ð²Ð¾Ðµ Ð¿Ð¾ÑÐ¾Ð±Ð¸Ðµ Ð¿Ð¾ Ð¼ÐµÑÐ¾Ð´Ð¸ÐºÐµ ÐÐ¸ÐºÐ¸ÑÐ¸Ð½Ð°, ÑÐ¾ #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Благодаря множеству возможных комбинаций и использованию разного количества кубиков открываются невероятно широкие просторы развития логики и творческого начала ребенка.</a:t>
            </a:r>
          </a:p>
        </p:txBody>
      </p:sp>
      <p:sp>
        <p:nvSpPr>
          <p:cNvPr id="41992" name="AutoShape 8" descr="Ð Ð°Ð·Ð²Ð¸Ð²Ð°ÑÑÐ°Ñ Ð¸Ð³ÑÐ° ÐÑÐ±Ð¸ÐºÐ¸ ÐÐ¸ÐºÐ¸ÑÐ¸Ð½Ð° &quot;Ð¡Ð»Ð¾Ð¶Ð¸ ÑÐ·Ð¾Ñ&quot; ÐÐ¾ÑÐ²ÐµÑ, ÑÑÐµÐ±Ð½Ð¾-Ð¸Ð³ÑÐ¾Ð²Ð¾Ðµ Ð¿Ð¾ÑÐ¾Ð±Ð¸Ðµ Ð¿Ð¾ Ð¼ÐµÑÐ¾Ð´Ð¸ÐºÐµ ÐÐ¸ÐºÐ¸ÑÐ¸Ð½Ð°, ÑÐ¾ #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4" name="Picture 10" descr="ÐÐ±ÑÑÐ°ÑÑÐ°Ñ Ð¸Ð³ÑÐ° ÐÑÐ±Ð¸ÐºÐ¸ ÐÐ¸ÐºÐ¸ÑÐ¸Ð½Ð° &quot;Ð¡Ð»Ð¾Ð¶Ð¸ ÑÐ·Ð¾Ñ&quot; ÐÐ¾ÑÐ²ÐµÑ, ÑÐ¾ ÑÑÐµÐ¼Ð°Ð¼Ð¸, ÐÐ³ÑÑ ÐÐ¸ÐºÐ¸ÑÐ¸Ð½Ð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67" b="16000"/>
          <a:stretch>
            <a:fillRect/>
          </a:stretch>
        </p:blipFill>
        <p:spPr bwMode="auto">
          <a:xfrm>
            <a:off x="467544" y="1124744"/>
            <a:ext cx="3312368" cy="2885441"/>
          </a:xfrm>
          <a:prstGeom prst="rect">
            <a:avLst/>
          </a:prstGeom>
          <a:noFill/>
        </p:spPr>
      </p:pic>
      <p:pic>
        <p:nvPicPr>
          <p:cNvPr id="41996" name="Picture 12" descr="ÐÑÐ±Ð¸ÐºÐ¸ ÐÐ¸ÐºÐ¸ÑÐ¸Ð½Ð° - ÐºÑÐ¿Ð¸ÑÑ Ð¿Ð¾ Ð²ÑÐ³Ð¾Ð´Ð½Ð¾Ð¹ ÑÐµÐ½Ðµ | bobertoys.ru - ÑÐ°Ð·Ð²Ð¸Ð²Ð°ÑÑÐ¸Ðµ  Ð¸Ð³ÑÑÑÐºÐ¸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1" y="4293096"/>
            <a:ext cx="2454817" cy="1800200"/>
          </a:xfrm>
          <a:prstGeom prst="rect">
            <a:avLst/>
          </a:prstGeom>
          <a:noFill/>
        </p:spPr>
      </p:pic>
      <p:pic>
        <p:nvPicPr>
          <p:cNvPr id="41998" name="Picture 14" descr="Ð¡ÑÑÐ¿ÐµÐ½ÑÐºÐ¸ ÑÐ²Ð¾ÑÑÐµÑÑÐ²Ð° Ð Ð°Ð·Ð²Ð¸Ð²Ð°ÑÑÐ¸Ðµ Ð¸Ð³ÑÑ ÐÐ¸ÐºÐ¸ÑÐ¸Ð½ÑÑ. Ð¡Ð»Ð¾Ð¶Ð¸ ÑÐ·Ð¾Ñ - Â«ÐÐ°Ðº Ð¸Ð³ÑÐ°ÑÑ Ð²  Ð¡Ð»Ð¾Ð¶Ð¸ ÑÐ·Ð¾Ñ. Ð¡Ð»Ð¾Ð¶Ð¸ ÑÐ·Ð¾Ñ Ð¿Ð¾ Ð¼ÐµÑÐ¾Ð´Ð¸ÐºÐµ ÐÐ¸ÐºÐ¸ÑÐ¸Ð½Ð° ÑÐ°Ð·Ð²Ð¸Ð²Ð°ÑÑÐ¸Ðµ Ð·Ð°Ð½ÑÑÐ¸Ñ Ð´Ð»Ñ Ð´ÐµÑÐµÐ¹ Ð¸  Ð·Ð°Ð½Ð¸Ð¼Ð°ÑÐµÐ»ÑÐ½Ð¾Ðµ Ð²ÑÐµÐ¼ÑÐ¿ÑÐµÐ¿ÑÐ¾Ð²Ð¾Ð¶Ð´ÐµÐ½Ð¸Ðµ Ð´Ð»Ñ Ð²Ð·ÑÐ¾ÑÐ»ÑÑ. Â» | Ð¾ÑÐ·ÑÐ²Ñ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3816424" cy="28623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Игра "Сложи узор"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ÐÐ¸Ð´Ð°ÐºÑÐ¸ÑÐµÑÐºÐ°Ñ Ð¸Ð³ÑÐ° Â«ÐÐ»Ð¾ÐºÐ¸ ÐÑÐµÐ½ÐµÑÐ°Â» ÐºÑÐ¿Ð¸ÑÑ Ð² ÐÐ¾Ð²Ð¾Ð´Ð¼Ð¸ÑÑÐ¸ÐµÐ²ÑÐºÐ¾Ð¹ | Ð¥Ð¾Ð±Ð±Ð¸ Ð¸  Ð¾ÑÐ´ÑÑ | ÐÐ²Ð¸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0"/>
            <a:ext cx="4104456" cy="3339218"/>
          </a:xfrm>
          <a:prstGeom prst="rect">
            <a:avLst/>
          </a:prstGeom>
          <a:noFill/>
        </p:spPr>
      </p:pic>
      <p:pic>
        <p:nvPicPr>
          <p:cNvPr id="48134" name="Picture 6" descr="ÐÐ°ÑÑÐ¾ÑÐµÐºÐ° Ð¸Ð³Ñ Ð´Ð»Ñ Ð´ÐµÑÐµÐ¹: Ð´Ð¸Ð´Ð°ÐºÑÐ¸ÑÐµÑÐºÐ¸Ðµ, Ð¿Ð¾Ð´Ð²Ð¸Ð¶Ð½ÑÐµ, Ð½Ð°ÑÐ¾Ð´Ð½ÑÐµ. - ÐÑÑÑÐµÐµ -  Ð¡ÑÑÐ°Ð½Ð¸ÑÐ° 15. ÐÐ¾ÑÐ¿Ð¸ÑÐ°ÑÐµÐ»ÑÐ¼ Ð´ÐµÑÑÐºÐ¸Ñ ÑÐ°Ð´Ð¾Ð², ÑÐºÐ¾Ð»ÑÐ½ÑÐ¼ ÑÑÐ¸ÑÐµÐ»ÑÐ¼ Ð¸ Ð¿ÐµÐ´Ð°Ð³Ð¾Ð³Ð°Ð¼ -  ÐÐ°Ð°Ð¼.Ñ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47863" cy="2499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Логические блоки </a:t>
            </a:r>
            <a:r>
              <a:rPr lang="ru-RU" sz="2400" b="1" dirty="0" err="1">
                <a:solidFill>
                  <a:srgbClr val="00B050"/>
                </a:solidFill>
              </a:rPr>
              <a:t>Дьенеша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8136" name="Picture 8" descr="ÐÑÐ°Ð·Ð´Ð½Ð¸Ðº Ð² ÑÑÑÐ°Ð½Ðµ ÐÐ»Ð¾ÐºÐ¾Ð², Ð°Ð»ÑÐ±Ð¾Ð¼ Ð´Ð»Ñ ÐÐ¾Ð³Ð¸ÑÐµÑÐºÐ¸Ñ Ð±Ð»Ð¾ÐºÐ¾Ð² ÐÑÐµÐ½ÐµÑÐ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65712"/>
            <a:ext cx="3456384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Основная цель использования Логических блоков </a:t>
            </a:r>
            <a:r>
              <a:rPr lang="ru-RU" dirty="0" err="1"/>
              <a:t>Дьенеша</a:t>
            </a:r>
            <a:r>
              <a:rPr lang="ru-RU" dirty="0"/>
              <a:t> состоит в том, чтобы научить дошкольников (детей от 3 до 7 лет) решать логические задачи на классификацию и группировку предметов по различным свойствам.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ÐÐ°ÑÐµÐ¼Ð°ÑÐ¸ÑÐµÑÐºÐ¸Ðµ Ð¸Ð³ÑÑ ÑÐ²Ð¾Ð¸Ð¼Ð¸ ÑÑÐºÐ°Ð¼Ð¸. ÐÐ¾ÑÐ¿Ð¸ÑÐ°ÑÐµÐ»ÑÐ¼ Ð´ÐµÑÑÐºÐ¸Ñ ÑÐ°Ð´Ð¾Ð², ÑÐºÐ¾Ð»ÑÐ½ÑÐ¼  ÑÑÐ¸ÑÐµÐ»ÑÐ¼ Ð¸ Ð¿ÐµÐ´Ð°Ð³Ð¾Ð³Ð°Ð¼ - ÐÐ°Ð°Ð¼.Ñ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29536"/>
            <a:ext cx="2880320" cy="2739504"/>
          </a:xfrm>
          <a:prstGeom prst="rect">
            <a:avLst/>
          </a:prstGeom>
          <a:noFill/>
        </p:spPr>
      </p:pic>
      <p:pic>
        <p:nvPicPr>
          <p:cNvPr id="46087" name="Picture 7" descr="ÐÐ¸Ð´Ð°ÐºÑÐ¸ÑÐµÑÐºÐ¸Ðµ Ð¸Ð³ÑÑ Ð¿Ð¾ Ð¼Ð°ÑÐµÐ¼Ð°ÑÐ¸ÐºÐµ Ð² Ð´ÐµÑÑÐºÐ¾Ð¼ ÑÐ°Ð´Ñ: ÑÐµÐ»Ð¸ Ð¸ Ð·Ð°Ð´Ð°Ñ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3933056"/>
            <a:ext cx="4123197" cy="2736304"/>
          </a:xfrm>
          <a:prstGeom prst="rect">
            <a:avLst/>
          </a:prstGeom>
          <a:noFill/>
        </p:spPr>
      </p:pic>
      <p:pic>
        <p:nvPicPr>
          <p:cNvPr id="46089" name="Picture 9" descr="ÐÐ³ÑÑ Ð¿Ð¾ Ð¼Ð°ÑÐµÐ¼Ð°ÑÐ¸ÐºÐµ ÑÐ²Ð¾Ð¸Ð¼Ð¸ ÑÑÐºÐ°Ð¼Ð¸ Ð´Ð»Ñ Ð´Ð¾ÑÐºÐ¾Ð»ÑÐ½Ð¸ÐºÐ¾Ð²: &quot;ÐÐ¸Ð´Ð°ÐºÑÐ¸ÑÐµÑÐºÐ¸Ðµ Ð¸Ð³ÑÑ Ð¿Ð¾  Ð¤Ð­ÐÐ ÑÑÐ°ÑÑÐ¸Ñ Ð´Ð¾ÑÐºÐ¾Ð»ÑÐ½Ð¸ÐºÐ¾Ð² ÑÐ²Ð¾Ð¸Ð¼Ð¸ ÑÑÐºÐ°Ð¼Ð¸&quot; | Ð£ÑÐµÐ±Ð½Ð¾-Ð¼ÐµÑÐ¾Ð´Ð¸ÑÐµÑÐºÐ¾Ðµ Ð¿Ð¾ÑÐ¾Ð±Ð¸Ðµ Ð¿Ð¾  Ð¼Ð°ÑÐµÐ¼Ð°ÑÐ¸ÐºÐµ (ÑÑÐ°ÑÑÐ°Ñ, Ð¿Ð¾Ð´Ð³Ð¾ÑÐ¾Ð²Ð¸ÑÐµÐ»ÑÐ½Ð°Ñ Ð³ÑÑÐ¿Ð¿Ð°): - ÐÐÐÐ£ &quot;Ð¡ÐÐ¨ Ñ. ÐÑÑÐ½ÑÐ¾ÐºÐ¾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5"/>
            <a:ext cx="2563485" cy="2136238"/>
          </a:xfrm>
          <a:prstGeom prst="rect">
            <a:avLst/>
          </a:prstGeom>
          <a:noFill/>
        </p:spPr>
      </p:pic>
      <p:pic>
        <p:nvPicPr>
          <p:cNvPr id="46091" name="Picture 11" descr="ÐÐ¸Ð´Ð°ÐºÑÐ¸ÑÐµÑÐºÐ¸Ðµ Ð¸Ð³ÑÑ Ð¿Ð¾ Ð¼Ð°ÑÐµÐ¼Ð°ÑÐ¸ÐºÐµ. - ÐÐ»Ñ Ð²Ð¾ÑÐ¿Ð¸ÑÐ°ÑÐµÐ»ÐµÐ¹ Ð´ÐµÑÑÐºÐ¸Ñ ÑÐ°Ð´Ð¾Ð² -  ÐÐ°Ð°Ð¼.ÑÑ | ÐÐ°ÑÐµÐ¼Ð°ÑÐ¸ÐºÐ°, ÐÐ¾ÑÐ¿Ð¸ÑÐ°ÑÐµÐ»Ð¸, ÐÐ±ÑÑÐµÐ½Ð¸Ðµ ÑÐ²ÐµÑÑ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124744"/>
            <a:ext cx="3528392" cy="26431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Самодельные математические игры</a:t>
            </a:r>
          </a:p>
        </p:txBody>
      </p:sp>
      <p:pic>
        <p:nvPicPr>
          <p:cNvPr id="10" name="Picture 7" descr="ÐÐ¸Ð´Ð°ÐºÑÐ¸ÑÐµÑÐºÐ°Ñ Ð¸Ð³ÑÐ° Ð¸Ð· ÑÐ¿Ð¸ÑÐµÑÐ½ÑÑ ÐºÐ¾ÑÐ¾Ð±ÐºÐ¾Ð² Â«Ð¡Ð¾ÑÑÐ°Ð² ÑÐ¸ÑÐµÐ»Â». ÐÐ¾ÑÐ¿Ð¸ÑÐ°ÑÐµÐ»ÑÐ¼  Ð´ÐµÑÑÐºÐ¸Ñ ÑÐ°Ð´Ð¾Ð², ÑÐºÐ¾Ð»ÑÐ½ÑÐ¼ ÑÑÐ¸ÑÐµÐ»ÑÐ¼ Ð¸ Ð¿ÐµÐ´Ð°Ð³Ð¾Ð³Ð°Ð¼ - ÐÐ°Ð°Ð¼.ÑÑ"/>
          <p:cNvPicPr>
            <a:picLocks noChangeAspect="1" noChangeArrowheads="1"/>
          </p:cNvPicPr>
          <p:nvPr/>
        </p:nvPicPr>
        <p:blipFill>
          <a:blip r:embed="rId6" cstate="print"/>
          <a:srcRect l="7739" t="8824" r="4558" b="2941"/>
          <a:stretch>
            <a:fillRect/>
          </a:stretch>
        </p:blipFill>
        <p:spPr bwMode="auto">
          <a:xfrm>
            <a:off x="251520" y="1412776"/>
            <a:ext cx="244827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344612" y="4149080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404040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  <a:endParaRPr lang="ru-RU" sz="200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44008" y="1772816"/>
            <a:ext cx="39604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Так, играя в непосредственной обстановке</a:t>
            </a:r>
            <a:r>
              <a:rPr lang="ru-RU" sz="2000" dirty="0">
                <a:solidFill>
                  <a:srgbClr val="404040"/>
                </a:solidFill>
                <a:cs typeface="Times New Roman" pitchFamily="16" charset="0"/>
              </a:rPr>
              <a:t> в дидактические игры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вы можете приобщить ребенка ко многим математическим понятиям, способствовать их лучшему усвоению, поддерживая и развивая интерес к математике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aximgusak19\Desktop\Фото 2020-2021\сад\20210526_164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1975" y="1360206"/>
            <a:ext cx="5340085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48478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AE1078"/>
                </a:solidFill>
              </a:rPr>
              <a:t>“Без игры нет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 - это искра, зажигающая огонек пытливости и любознательности.”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AE1078"/>
                </a:solidFill>
              </a:rPr>
              <a:t>                                                                                    В.А. Сухомлинский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05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04800"/>
            <a:ext cx="83058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Целью</a:t>
            </a:r>
            <a:r>
              <a:rPr lang="ru-RU" dirty="0"/>
              <a:t> математического развития детей дошкольного возраста является развитие интеллектуально-творческих способностей детей через освоение ими логико-математических представлений и способов познания.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Основными задачами математического развития дошкольников являются:</a:t>
            </a:r>
          </a:p>
          <a:p>
            <a:pPr algn="just"/>
            <a:r>
              <a:rPr lang="ru-RU" i="1" dirty="0"/>
              <a:t>- развитие у детей логико-математических представлений (</a:t>
            </a:r>
            <a:r>
              <a:rPr lang="ru-RU" i="1" dirty="0" err="1"/>
              <a:t>представлений</a:t>
            </a:r>
            <a:r>
              <a:rPr lang="ru-RU" i="1" dirty="0"/>
              <a:t> о математических свойствах и отношениях предметов, конкретных величинах, числах, геометрических фигурах, зависимостях и закономерностях);</a:t>
            </a:r>
          </a:p>
          <a:p>
            <a:pPr algn="just"/>
            <a:r>
              <a:rPr lang="ru-RU" i="1" dirty="0"/>
              <a:t>- развитие сенсорных способов познания математических свойств и отношений: обследование, сопоставление, группировка, упорядочение; </a:t>
            </a:r>
          </a:p>
          <a:p>
            <a:pPr algn="just"/>
            <a:r>
              <a:rPr lang="ru-RU" i="1" dirty="0"/>
              <a:t>- освоение детьми экспериментально-исследовательских способов познания математического содержания ; </a:t>
            </a:r>
          </a:p>
          <a:p>
            <a:pPr algn="just"/>
            <a:r>
              <a:rPr lang="ru-RU" i="1" dirty="0"/>
              <a:t>- развитие у детей логических способов познания математических свойств и отношений (анализ, абстрагирование, отрицание, сравнение, обобщение, классификация, </a:t>
            </a:r>
            <a:r>
              <a:rPr lang="ru-RU" i="1" dirty="0" err="1"/>
              <a:t>сериация</a:t>
            </a:r>
            <a:r>
              <a:rPr lang="ru-RU" i="1" dirty="0"/>
              <a:t>); </a:t>
            </a:r>
          </a:p>
          <a:p>
            <a:pPr algn="just"/>
            <a:r>
              <a:rPr lang="ru-RU" i="1" dirty="0"/>
              <a:t>- овладение детьми математическими способами познания действительности: счет, измерение, простейшие вычисления; </a:t>
            </a:r>
          </a:p>
          <a:p>
            <a:pPr algn="just"/>
            <a:r>
              <a:rPr lang="ru-RU" i="1" dirty="0"/>
              <a:t>- развитие интеллектуально-творческих проявлений детей: находчивости, смекалки, догадки, сообразительности, стремления к поиску решений задач; </a:t>
            </a:r>
          </a:p>
          <a:p>
            <a:pPr algn="just"/>
            <a:r>
              <a:rPr lang="ru-RU" i="1" dirty="0"/>
              <a:t>- развитие точной, аргументированной речи, обогащение словаря ребенка; </a:t>
            </a:r>
          </a:p>
          <a:p>
            <a:pPr algn="just"/>
            <a:r>
              <a:rPr lang="ru-RU" i="1" dirty="0"/>
              <a:t>- развитие активности и инициативности детей; </a:t>
            </a:r>
          </a:p>
          <a:p>
            <a:pPr algn="just"/>
            <a:r>
              <a:rPr lang="ru-RU" i="1" dirty="0"/>
              <a:t>- воспитание готовности к обучению в школе: развитие самостоятельности, ответственности, настойчивости в преодолении трудностей, координации движений глаз и мелкой моторики рук, умений самоконтроля и самооценки.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56792"/>
            <a:ext cx="4176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Дидактические игры –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игры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, в которых познавательная деятельность сочетается с игровой деятельностью.</a:t>
            </a:r>
          </a:p>
          <a:p>
            <a:pPr indent="457200" algn="just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С одной стороны, дидактическая игра – одна из форм обучающего воздействия взрослого на ребенка, а с другой – игра является основным видом самостоятельной деятельности детей.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405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1247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Значение дидактических игр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 развитии детей</a:t>
            </a:r>
          </a:p>
        </p:txBody>
      </p:sp>
      <p:sp>
        <p:nvSpPr>
          <p:cNvPr id="5" name="7-конечная звезда 4"/>
          <p:cNvSpPr/>
          <p:nvPr/>
        </p:nvSpPr>
        <p:spPr>
          <a:xfrm>
            <a:off x="3707904" y="2852936"/>
            <a:ext cx="1944216" cy="1872208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игра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412776"/>
            <a:ext cx="237626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Помогает сделать любой учебный материал увлекательным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068960"/>
            <a:ext cx="237626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Облегчает процесс усвоения знаний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140968"/>
            <a:ext cx="237626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Вызывает у детей глубокое удовлетворение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229200"/>
            <a:ext cx="237626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Создаёт радостное рабочее настроение</a:t>
            </a:r>
          </a:p>
        </p:txBody>
      </p:sp>
      <p:sp>
        <p:nvSpPr>
          <p:cNvPr id="23554" name="AutoShape 2" descr="Ð¼Ð°ÑÐµÐ¼Ð°ÑÐ¸ÐºÐ° Ð´Ð»Ñ Ð¼Ð°Ð»ÑÑÐµÐ¹ | School fun, Kids clipart, Butterfly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Ð¼Ð°ÑÐµÐ¼Ð°ÑÐ¸ÐºÐ° Ð´Ð»Ñ Ð¼Ð°Ð»ÑÑÐµÐ¹ | School fun, Kids clipart, Butterfly pai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Ð¼Ð°ÑÐµÐ¼Ð°ÑÐ¸ÐºÐ° Ð´Ð»Ñ Ð¼Ð°Ð»ÑÑÐµÐ¹ | School fun, Kids clipart, Butterfly pa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41168"/>
            <a:ext cx="2285657" cy="1278986"/>
          </a:xfrm>
          <a:prstGeom prst="rect">
            <a:avLst/>
          </a:prstGeom>
          <a:noFill/>
        </p:spPr>
      </p:pic>
      <p:pic>
        <p:nvPicPr>
          <p:cNvPr id="23560" name="Picture 8" descr="ÐÐ°ÑÐµÐ¼Ð°ÑÐ¸ÑÐµÑÐºÐ¸Ðµ ÑÐ¸ÑÑÐ½ÐºÐ¸ Ð´Ð»Ñ Ð´ÐµÑÐµÐ¹ - 45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1224136" cy="1585356"/>
          </a:xfrm>
          <a:prstGeom prst="rect">
            <a:avLst/>
          </a:prstGeom>
          <a:noFill/>
        </p:spPr>
      </p:pic>
      <p:pic>
        <p:nvPicPr>
          <p:cNvPr id="12" name="Picture 4" descr="ÐÐµÑÐ¸ Ñ ÑÐ¾ÑÐ¼Ð¾Ð¹ Ð¼Ð°ÑÐµÐ¼Ð°ÑÐ¸ÐºÐ¸ Ð¸Ð»Ð»ÑÑÑÑÐ°ÑÐ¸Ñ Ð²ÐµÐºÑÐ¾ÑÐ°. Ð¸Ð»Ð»ÑÑÑÑÐ°ÑÐ¸Ð¸ Ð½Ð°ÑÑÐ¸ÑÑÐ²Ð°ÑÑÐµÐ¹  ÑÐ²ÐµÑÐ°ÑÑÐ¾ - 12940919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80" b="8395"/>
          <a:stretch>
            <a:fillRect/>
          </a:stretch>
        </p:blipFill>
        <p:spPr bwMode="auto">
          <a:xfrm>
            <a:off x="827584" y="4077072"/>
            <a:ext cx="1800200" cy="2515046"/>
          </a:xfrm>
          <a:prstGeom prst="rect">
            <a:avLst/>
          </a:prstGeom>
          <a:noFill/>
        </p:spPr>
      </p:pic>
      <p:pic>
        <p:nvPicPr>
          <p:cNvPr id="13" name="Picture 4" descr="ÐÐµÑÐ¸ Ñ ÑÐ¾ÑÐ¼Ð¾Ð¹ Ð¼Ð°ÑÐµÐ¼Ð°ÑÐ¸ÐºÐ¸ Ð¸Ð»Ð»ÑÑÑÑÐ°ÑÐ¸Ñ Ð²ÐµÐºÑÐ¾ÑÐ°. Ð¸Ð»Ð»ÑÑÑÑÐ°ÑÐ¸Ð¸ Ð½Ð°ÑÑÐ¸ÑÑÐ²Ð°ÑÑÐµÐ¹  ÑÐ²ÐµÑÐ°ÑÑÐ¾ - 12940919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20" b="8395"/>
          <a:stretch>
            <a:fillRect/>
          </a:stretch>
        </p:blipFill>
        <p:spPr bwMode="auto">
          <a:xfrm>
            <a:off x="6588224" y="620688"/>
            <a:ext cx="1728192" cy="2515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485188" cy="587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6964362"/>
            <a:ext cx="7118350" cy="40465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Развитию внимания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Наблюдательности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Сообразительности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Творчеству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Закрепляет сенсорный опыт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382808236_2013-10-26_18514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187" y="7794625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39063" cy="102393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Дидактическая игра способствует</a:t>
            </a:r>
            <a:br>
              <a:rPr lang="ru-RU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3744416" cy="129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Развитию внимания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Наблюдательности</a:t>
            </a: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Сообразительности</a:t>
            </a:r>
          </a:p>
        </p:txBody>
      </p:sp>
      <p:pic>
        <p:nvPicPr>
          <p:cNvPr id="5122" name="Picture 2" descr="ÐÐ°ÑÐµÐ¼Ð°ÑÐ¸ÐºÑ Ð½Ðµ Ð½Ð°Ð´Ð¾ ÑÑÐ¸ÑÑ Ð½Ð°Ð¸Ð·ÑÑÑÑ, ÐµÐµ Ð½Ð°Ð´Ð¾ Ð¿Ð¾ÑÑÐ¿Ð°ÑÑ Ð¸ Ð¿Ð¾Ð½ÑÑÑÂ» | ÐÐµÑÑÐ¸  Ð¾Ð±ÑÐ°Ð·Ð¾Ð²Ð°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7054316" cy="38093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1556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Творчеству</a:t>
            </a:r>
          </a:p>
          <a:p>
            <a:pPr indent="457200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Самостоятельности</a:t>
            </a:r>
          </a:p>
          <a:p>
            <a:pPr indent="457200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Закрепляет сенсорный опыт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908720"/>
            <a:ext cx="91440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Классификация дидактических игр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861048"/>
            <a:ext cx="2448272" cy="16561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Дидактические игры по формированию элементарных математических представлений</a:t>
            </a:r>
          </a:p>
        </p:txBody>
      </p:sp>
      <p:sp>
        <p:nvSpPr>
          <p:cNvPr id="6" name="Загнутый угол 5"/>
          <p:cNvSpPr/>
          <p:nvPr/>
        </p:nvSpPr>
        <p:spPr>
          <a:xfrm flipH="1">
            <a:off x="5796136" y="2852936"/>
            <a:ext cx="3024336" cy="10801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на ориентирование в пространстве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 flipV="1">
            <a:off x="395536" y="5445224"/>
            <a:ext cx="3024336" cy="10801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395536" y="2852936"/>
            <a:ext cx="3024336" cy="10801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/>
          </a:p>
          <a:p>
            <a:pPr lvl="0"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 flipH="1" flipV="1">
            <a:off x="5796136" y="5373216"/>
            <a:ext cx="3024336" cy="10801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5892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с геометрическими фигурами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566124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на развитие логического мышления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275856" y="1916832"/>
            <a:ext cx="2736304" cy="792088"/>
          </a:xfrm>
          <a:prstGeom prst="foldedCorner">
            <a:avLst>
              <a:gd name="adj" fmla="val 6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/>
          </a:p>
          <a:p>
            <a:pPr lvl="0"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Игры с цифрами и числами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30689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на ориентирование во временных отрезках</a:t>
            </a:r>
          </a:p>
        </p:txBody>
      </p:sp>
      <p:sp>
        <p:nvSpPr>
          <p:cNvPr id="21" name="Блок-схема: перфолента 20"/>
          <p:cNvSpPr/>
          <p:nvPr/>
        </p:nvSpPr>
        <p:spPr>
          <a:xfrm>
            <a:off x="6300192" y="404664"/>
            <a:ext cx="2376264" cy="43204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  <a:cs typeface="Arial" pitchFamily="34" charset="0"/>
              </a:rPr>
              <a:t>словесные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3419872" y="404664"/>
            <a:ext cx="2376264" cy="43204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  <a:cs typeface="Arial" pitchFamily="34" charset="0"/>
              </a:rPr>
              <a:t>настольно-печатные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67544" y="404664"/>
            <a:ext cx="2376264" cy="43204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  <a:cs typeface="Arial" pitchFamily="34" charset="0"/>
              </a:rPr>
              <a:t>предметные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22920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Игра познакомит с геометрическими фигурами, поможет запомнить их названия, научит определять геометрическую форму окружающих предметов.</a:t>
            </a:r>
            <a:br>
              <a:rPr lang="ru-RU" dirty="0"/>
            </a:br>
            <a:r>
              <a:rPr lang="ru-RU" dirty="0"/>
              <a:t>	В процессе игры у ребенка развиваются внимание, мышление, память, речь, формируются простейшие математические представления.</a:t>
            </a:r>
          </a:p>
        </p:txBody>
      </p:sp>
      <p:pic>
        <p:nvPicPr>
          <p:cNvPr id="43014" name="Picture 6" descr="ÐÐ°ÑÑÐ¾Ð»ÑÐ½Ð°Ñ Ð¸Ð³ÑÐ° Step puzzle ÐÐµÐ¾Ð¼ÐµÑÑÐ¸ÑÐµÑÐºÐ¸Ðµ ÑÐ¾ÑÐ¼Ñ. ÐÐ³ÑÐ°ÐµÐ¼ Ð¸ ÑÑÐ¸Ð¼ÑÑ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836712"/>
            <a:ext cx="4752528" cy="41654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Игра "Геометрические формы"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624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Тема Office</vt:lpstr>
      <vt:lpstr>«Формирование элементарных математических представлений с помощью дидактических игр у детей старшего дошкольного возраста».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способствует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Гусак Наталия</dc:creator>
  <cp:lastModifiedBy>Вероника Землянова</cp:lastModifiedBy>
  <cp:revision>49</cp:revision>
  <dcterms:created xsi:type="dcterms:W3CDTF">2022-08-15T18:02:14Z</dcterms:created>
  <dcterms:modified xsi:type="dcterms:W3CDTF">2024-09-27T15:59:41Z</dcterms:modified>
</cp:coreProperties>
</file>